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20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_rels/slide5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16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15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1.png" ContentType="image/png"/>
  <Override PartName="/ppt/media/image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D79D152A-2F92-4D0E-A4C3-5AE93623509C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274320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pfstools</a:t>
            </a:r>
            <a:endParaRPr/>
          </a:p>
        </p:txBody>
      </p:sp>
      <p:sp>
        <p:nvSpPr>
          <p:cNvPr id="4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Resulting HDR Image</a:t>
            </a:r>
            <a:endParaRPr/>
          </a:p>
        </p:txBody>
      </p:sp>
      <p:sp>
        <p:nvSpPr>
          <p:cNvPr id="6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6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554480" y="1280160"/>
            <a:ext cx="6381360" cy="6126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Tone Mapping</a:t>
            </a:r>
            <a:endParaRPr/>
          </a:p>
        </p:txBody>
      </p:sp>
      <p:sp>
        <p:nvSpPr>
          <p:cNvPr id="6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Tone mapping is a technique used in image processing and computer graphics to map one set of colors to another to approximate the appearance of high-dynamic-range images in a medium that has a more limited dynamic range.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Here we use durand tone mapping operator in order to generate a png image from the HDR picture.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We analyze the time taken by pfstools in order to do so.</a:t>
            </a:r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Sample HDR to png conversion</a:t>
            </a:r>
            <a:endParaRPr/>
          </a:p>
        </p:txBody>
      </p:sp>
      <p:sp>
        <p:nvSpPr>
          <p:cNvPr id="68" name="TextShape 2"/>
          <p:cNvSpPr txBox="1"/>
          <p:nvPr/>
        </p:nvSpPr>
        <p:spPr>
          <a:xfrm>
            <a:off x="2266920" y="66434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Arial"/>
              </a:rPr>
              <a:t>HDR image Madison Capitol</a:t>
            </a:r>
            <a:endParaRPr/>
          </a:p>
        </p:txBody>
      </p:sp>
      <p:pic>
        <p:nvPicPr>
          <p:cNvPr id="6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1600" y="1645920"/>
            <a:ext cx="7223760" cy="4997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Command Execution</a:t>
            </a:r>
            <a:endParaRPr/>
          </a:p>
        </p:txBody>
      </p:sp>
      <p:sp>
        <p:nvSpPr>
          <p:cNvPr id="7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This command takes in as input the above mentioned hdr image 'pfshdr1.hdr', applies durand tone mapping, gamma correction and gives 'zyx.png' as output.</a:t>
            </a:r>
            <a:endParaRPr/>
          </a:p>
        </p:txBody>
      </p:sp>
      <p:pic>
        <p:nvPicPr>
          <p:cNvPr id="7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31240" y="4389120"/>
            <a:ext cx="8221320" cy="38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Tone Mapped Image</a:t>
            </a:r>
            <a:endParaRPr/>
          </a:p>
        </p:txBody>
      </p:sp>
      <p:sp>
        <p:nvSpPr>
          <p:cNvPr id="7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57200" y="1584000"/>
            <a:ext cx="8433720" cy="5091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Time Analysis</a:t>
            </a:r>
            <a:endParaRPr/>
          </a:p>
        </p:txBody>
      </p:sp>
      <p:sp>
        <p:nvSpPr>
          <p:cNvPr id="7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We analyze the time taken by durand tone mapping operator on different hdr images.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Time taken for 5184x3456 hdr image</a:t>
            </a:r>
            <a:endParaRPr/>
          </a:p>
        </p:txBody>
      </p:sp>
      <p:pic>
        <p:nvPicPr>
          <p:cNvPr id="7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04000" y="3566160"/>
            <a:ext cx="9218520" cy="1961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Time to tone map 2048x1536 hdr image (6)</a:t>
            </a:r>
            <a:endParaRPr/>
          </a:p>
        </p:txBody>
      </p:sp>
      <p:pic>
        <p:nvPicPr>
          <p:cNvPr id="8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22960" y="3200400"/>
            <a:ext cx="7382520" cy="210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504000" y="301320"/>
            <a:ext cx="9071640" cy="1161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3" name="TextShape 2"/>
          <p:cNvSpPr txBox="1"/>
          <p:nvPr/>
        </p:nvSpPr>
        <p:spPr>
          <a:xfrm>
            <a:off x="504000" y="1554480"/>
            <a:ext cx="9071640" cy="459900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Average time for four hdr images (2048x1536).</a:t>
            </a:r>
            <a:endParaRPr/>
          </a:p>
        </p:txBody>
      </p:sp>
      <p:pic>
        <p:nvPicPr>
          <p:cNvPr id="8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61640" y="2011680"/>
            <a:ext cx="9805320" cy="5486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Comparison</a:t>
            </a:r>
            <a:endParaRPr/>
          </a:p>
        </p:txBody>
      </p:sp>
      <p:sp>
        <p:nvSpPr>
          <p:cNvPr id="8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We take a set of jpg images and apply OpenCV , pfstools commands in order to compare the two.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The standard image set described above considering the interior of Madison Capitol has been used.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The comparison results are described in the next slide.</a:t>
            </a:r>
            <a:endParaRPr/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OpenCV vs pfstools</a:t>
            </a:r>
            <a:endParaRPr/>
          </a:p>
        </p:txBody>
      </p:sp>
      <p:sp>
        <p:nvSpPr>
          <p:cNvPr id="8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22960" y="1732680"/>
            <a:ext cx="2751840" cy="4942440"/>
          </a:xfrm>
          <a:prstGeom prst="rect">
            <a:avLst/>
          </a:prstGeom>
          <a:ln>
            <a:noFill/>
          </a:ln>
        </p:spPr>
      </p:pic>
      <p:pic>
        <p:nvPicPr>
          <p:cNvPr id="9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3840480" y="1554480"/>
            <a:ext cx="5760720" cy="5760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WenQuanYi Zen Hei Sharp"/>
              </a:rPr>
              <a:t>Contents</a:t>
            </a:r>
            <a:endParaRPr/>
          </a:p>
        </p:txBody>
      </p:sp>
      <p:sp>
        <p:nvSpPr>
          <p:cNvPr id="4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>
              <a:buSzPct val="45000"/>
              <a:buFont typeface="StarSymbol"/>
              <a:buChar char=""/>
            </a:pPr>
            <a:r>
              <a:rPr lang="en-US" sz="3200">
                <a:latin typeface="Arial"/>
              </a:rPr>
              <a:t>Image Set for generation of HDR image.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 sz="3200">
                <a:latin typeface="Arial"/>
              </a:rPr>
              <a:t>How pfstools can be use to</a:t>
            </a:r>
            <a:endParaRPr/>
          </a:p>
          <a:p>
            <a:pPr lvl="4">
              <a:buSzPct val="45000"/>
              <a:buFont typeface="StarSymbol"/>
              <a:buChar char=""/>
            </a:pPr>
            <a:r>
              <a:rPr lang="en-US" sz="3200">
                <a:latin typeface="Arial"/>
              </a:rPr>
              <a:t> </a:t>
            </a:r>
            <a:r>
              <a:rPr lang="en-US" sz="3200">
                <a:latin typeface="Arial"/>
              </a:rPr>
              <a:t>Estimate Response Curve</a:t>
            </a:r>
            <a:endParaRPr/>
          </a:p>
          <a:p>
            <a:pPr lvl="4">
              <a:buSzPct val="45000"/>
              <a:buFont typeface="StarSymbol"/>
              <a:buChar char=""/>
            </a:pPr>
            <a:r>
              <a:rPr lang="en-US" sz="3200">
                <a:latin typeface="Arial"/>
              </a:rPr>
              <a:t> </a:t>
            </a:r>
            <a:r>
              <a:rPr lang="en-US" sz="3200">
                <a:latin typeface="Arial"/>
              </a:rPr>
              <a:t>Generate HDR Images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 sz="3200">
                <a:latin typeface="Arial"/>
              </a:rPr>
              <a:t>Tone mapping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 sz="3200">
                <a:latin typeface="Arial"/>
              </a:rPr>
              <a:t>Time Analysis</a:t>
            </a:r>
            <a:endParaRPr/>
          </a:p>
          <a:p>
            <a:pPr>
              <a:buSzPct val="45000"/>
              <a:buFont typeface="StarSymbol"/>
              <a:buChar char=""/>
            </a:pPr>
            <a:r>
              <a:rPr lang="en-US" sz="3200">
                <a:latin typeface="Arial"/>
              </a:rPr>
              <a:t>OpenCV vs pfstools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References</a:t>
            </a:r>
            <a:endParaRPr/>
          </a:p>
        </p:txBody>
      </p:sp>
      <p:sp>
        <p:nvSpPr>
          <p:cNvPr id="9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http://pfstools.sourceforge.net/index.html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http://pages.cs.wisc.edu/~csverma/CS766_09/HDRI/hdr.html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http://eidomatica.di.unimi.it/index.php/research/idb/yaccd2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http://docs.opencv.org/3.0-beta/doc/tutorials/photo/hdr_imaging/hdr_imaging.html</a:t>
            </a:r>
            <a:endParaRPr/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Image Set</a:t>
            </a:r>
            <a:endParaRPr/>
          </a:p>
        </p:txBody>
      </p:sp>
      <p:sp>
        <p:nvSpPr>
          <p:cNvPr id="4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Standard Image Sets have been used, these include images with varying exposures.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Images containing interior parts of Madison Capitol have been considered.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Furthermore high definition images of MacBeth Color Checker and Toy Shuttle are taken into account.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Six such different image sets have been operated upon.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Sample Image Set</a:t>
            </a:r>
            <a:endParaRPr/>
          </a:p>
        </p:txBody>
      </p:sp>
      <p:sp>
        <p:nvSpPr>
          <p:cNvPr id="4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7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640080" y="1382400"/>
            <a:ext cx="8999640" cy="5932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Sample Image Set (2)</a:t>
            </a:r>
            <a:endParaRPr/>
          </a:p>
        </p:txBody>
      </p:sp>
      <p:sp>
        <p:nvSpPr>
          <p:cNvPr id="4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50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188720" y="1325160"/>
            <a:ext cx="7618680" cy="5990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HDR Imaging</a:t>
            </a:r>
            <a:endParaRPr/>
          </a:p>
        </p:txBody>
      </p:sp>
      <p:sp>
        <p:nvSpPr>
          <p:cNvPr id="5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Using certain pfstools commands these 'jpg' format images are converted to hdr image.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pfshdrcalibrate − Create an HDR image or calibrate a response curve from a set of differently exposed images supplied in PFS stream.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pfsinme *.JPG | pfshdrcalibrate -v -s response.m | pfsout xyz.hdr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Recover the response curve from set of all JPEG files in the current directory and save it to response.m file.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This command considers the exposure time, aperture value, focal length and other properties of each image in order to generate an HDR picture.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Command Execution</a:t>
            </a:r>
            <a:endParaRPr/>
          </a:p>
        </p:txBody>
      </p:sp>
      <p:sp>
        <p:nvSpPr>
          <p:cNvPr id="5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This command considers jpg format files, generates response curve 'response.m' and saves the hdr image in 'xyz.hdr'</a:t>
            </a:r>
            <a:endParaRPr/>
          </a:p>
        </p:txBody>
      </p:sp>
      <p:pic>
        <p:nvPicPr>
          <p:cNvPr id="5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914400" y="3931920"/>
            <a:ext cx="8046720" cy="395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Image Recognition</a:t>
            </a:r>
            <a:endParaRPr/>
          </a:p>
        </p:txBody>
      </p:sp>
      <p:sp>
        <p:nvSpPr>
          <p:cNvPr id="5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5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542600" y="2087280"/>
            <a:ext cx="6961320" cy="5227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Estimating Response Curve</a:t>
            </a:r>
            <a:endParaRPr/>
          </a:p>
        </p:txBody>
      </p:sp>
      <p:sp>
        <p:nvSpPr>
          <p:cNvPr id="6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6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43560" y="1920240"/>
            <a:ext cx="9740520" cy="5486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